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315" r:id="rId3"/>
    <p:sldId id="316" r:id="rId4"/>
    <p:sldId id="317" r:id="rId5"/>
    <p:sldId id="319" r:id="rId6"/>
    <p:sldId id="321" r:id="rId7"/>
    <p:sldId id="323" r:id="rId8"/>
    <p:sldId id="322" r:id="rId9"/>
    <p:sldId id="343" r:id="rId10"/>
    <p:sldId id="340" r:id="rId11"/>
    <p:sldId id="328" r:id="rId12"/>
    <p:sldId id="329" r:id="rId13"/>
    <p:sldId id="330" r:id="rId14"/>
    <p:sldId id="331" r:id="rId15"/>
    <p:sldId id="339" r:id="rId16"/>
    <p:sldId id="344" r:id="rId17"/>
    <p:sldId id="341" r:id="rId18"/>
    <p:sldId id="333" r:id="rId19"/>
    <p:sldId id="334" r:id="rId20"/>
    <p:sldId id="335" r:id="rId21"/>
    <p:sldId id="338" r:id="rId22"/>
    <p:sldId id="34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Palamin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FF66"/>
    <a:srgbClr val="EAEAEA"/>
    <a:srgbClr val="270D57"/>
    <a:srgbClr val="270E56"/>
    <a:srgbClr val="AAD67D"/>
    <a:srgbClr val="CB04D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7" autoAdjust="0"/>
    <p:restoredTop sz="94715" autoAdjust="0"/>
  </p:normalViewPr>
  <p:slideViewPr>
    <p:cSldViewPr snapToGrid="0" showGuides="1">
      <p:cViewPr varScale="1">
        <p:scale>
          <a:sx n="92" d="100"/>
          <a:sy n="92" d="100"/>
        </p:scale>
        <p:origin x="1112" y="184"/>
      </p:cViewPr>
      <p:guideLst>
        <p:guide orient="horz" pos="2160"/>
        <p:guide pos="1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905A3-EB1C-43B0-A6A3-123647AE9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5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mino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mino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mino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mino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min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SLIDES 1-3 GIL</a:t>
            </a:r>
          </a:p>
          <a:p>
            <a:r>
              <a:rPr lang="en-US" altLang="en-US" smtClean="0"/>
              <a:t>SLIDES 4-6 SANJAY</a:t>
            </a:r>
          </a:p>
          <a:p>
            <a:r>
              <a:rPr lang="en-US" altLang="en-US" smtClean="0"/>
              <a:t>SLIDES 7-9 GIL</a:t>
            </a:r>
          </a:p>
          <a:p>
            <a:r>
              <a:rPr lang="en-US" altLang="en-US" smtClean="0"/>
              <a:t>SLIDES 10-13 SANJAY</a:t>
            </a:r>
          </a:p>
          <a:p>
            <a:r>
              <a:rPr lang="en-US" altLang="en-US" smtClean="0"/>
              <a:t>SLIDES 14-19 GIL</a:t>
            </a:r>
          </a:p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fld id="{1F26A5CB-C140-49C2-B8DF-E3512BF4CF8D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fld id="{0DE204C0-2197-49E1-8D1E-D037E7857BD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05A3-EB1C-43B0-A6A3-123647AE97F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50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fld id="{56C9067C-F440-47EF-B466-A60D2714CA4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398" tIns="45199" rIns="90398" bIns="45199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fld id="{56C9067C-F440-47EF-B466-A60D2714CA48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398" tIns="45199" rIns="90398" bIns="45199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AF2C1-D652-4C80-B657-403D311CF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67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4BC69-74E2-4C37-8CF4-50C371A8F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0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B8CB8-8892-4C0C-B15C-9264E1BB8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56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455614" y="359834"/>
            <a:ext cx="7762875" cy="5253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 baseline="0">
                <a:solidFill>
                  <a:srgbClr val="5D00D9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5614" y="885174"/>
            <a:ext cx="7762875" cy="2619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051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070BC-A1AB-471B-9BD4-F0FCF4A33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46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3C3A0-539A-44DB-BBCD-D51F6EC8B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C1275-8319-4E90-8013-FF00AAA49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87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47127-7EE8-4103-965B-55B2FF54D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04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A00F-76DE-4B48-AE37-71390F563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BE06-EE5F-4A75-83DB-F5FA4EB76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28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5CC13-FC3F-4E96-A0C3-527236CE6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97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99FED-FA02-4716-BD3C-68B1CE948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34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I_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14400"/>
            <a:ext cx="670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31D0DA7D-D667-4531-A008-CD5939652E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801100" y="596900"/>
            <a:ext cx="3048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" b="0">
                <a:solidFill>
                  <a:srgbClr val="FF3236"/>
                </a:solidFill>
                <a:latin typeface="Times New Roman" pitchFamily="18" charset="0"/>
              </a:rPr>
              <a:t>®</a:t>
            </a:r>
            <a:endParaRPr lang="en-US" altLang="en-US" sz="800" b="0" baseline="4000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99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15"/>
          <p:cNvGrpSpPr>
            <a:grpSpLocks/>
          </p:cNvGrpSpPr>
          <p:nvPr/>
        </p:nvGrpSpPr>
        <p:grpSpPr bwMode="auto">
          <a:xfrm>
            <a:off x="3352800" y="3429000"/>
            <a:ext cx="4953000" cy="2470150"/>
            <a:chOff x="2112" y="2160"/>
            <a:chExt cx="3120" cy="1556"/>
          </a:xfrm>
        </p:grpSpPr>
        <p:sp>
          <p:nvSpPr>
            <p:cNvPr id="3079" name="Text Box 3"/>
            <p:cNvSpPr txBox="1">
              <a:spLocks noChangeArrowheads="1"/>
            </p:cNvSpPr>
            <p:nvPr/>
          </p:nvSpPr>
          <p:spPr bwMode="auto">
            <a:xfrm>
              <a:off x="2112" y="2160"/>
              <a:ext cx="3120" cy="1556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9pPr>
            </a:lstStyle>
            <a:p>
              <a:pPr algn="ctr"/>
              <a:r>
                <a:rPr lang="en-US" altLang="en-US" sz="3600">
                  <a:solidFill>
                    <a:srgbClr val="CCFFFF"/>
                  </a:solidFill>
                  <a:latin typeface="Times New Roman" pitchFamily="18" charset="0"/>
                </a:rPr>
                <a:t>Welcome to</a:t>
              </a:r>
              <a:r>
                <a:rPr lang="en-US" altLang="en-US" sz="36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br>
                <a:rPr lang="en-US" altLang="en-US" sz="3600">
                  <a:solidFill>
                    <a:schemeClr val="bg1"/>
                  </a:solidFill>
                  <a:latin typeface="Times New Roman" pitchFamily="18" charset="0"/>
                </a:rPr>
              </a:br>
              <a:r>
                <a:rPr lang="en-US" altLang="en-US" sz="6000">
                  <a:solidFill>
                    <a:schemeClr val="bg1"/>
                  </a:solidFill>
                  <a:latin typeface="Times New Roman" pitchFamily="18" charset="0"/>
                </a:rPr>
                <a:t>Destination ImagiNation</a:t>
              </a:r>
              <a:endParaRPr lang="en-US" altLang="en-US" sz="4800" b="0">
                <a:latin typeface="Times New Roman" pitchFamily="18" charset="0"/>
              </a:endParaRPr>
            </a:p>
          </p:txBody>
        </p:sp>
        <p:sp>
          <p:nvSpPr>
            <p:cNvPr id="3080" name="Text Box 5"/>
            <p:cNvSpPr txBox="1">
              <a:spLocks noChangeArrowheads="1"/>
            </p:cNvSpPr>
            <p:nvPr/>
          </p:nvSpPr>
          <p:spPr bwMode="auto">
            <a:xfrm>
              <a:off x="4944" y="3177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9pPr>
            </a:lstStyle>
            <a:p>
              <a:r>
                <a:rPr lang="en-US" altLang="en-US" sz="1800" b="0">
                  <a:solidFill>
                    <a:schemeClr val="bg1"/>
                  </a:solidFill>
                  <a:latin typeface="Times New Roman" pitchFamily="18" charset="0"/>
                </a:rPr>
                <a:t>®</a:t>
              </a:r>
              <a:endParaRPr lang="en-US" altLang="en-US" sz="1800" b="0">
                <a:latin typeface="Times New Roman" pitchFamily="18" charset="0"/>
              </a:endParaRPr>
            </a:p>
          </p:txBody>
        </p:sp>
      </p:grp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3581400" y="2209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  <a:latin typeface="Times New Roman" pitchFamily="18" charset="0"/>
              </a:rPr>
              <a:t>®</a:t>
            </a:r>
            <a:endParaRPr lang="en-US" altLang="en-US" b="0" baseline="40000">
              <a:latin typeface="Times New Roman" pitchFamily="18" charset="0"/>
            </a:endParaRP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865313" y="5668963"/>
            <a:ext cx="381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" b="0">
                <a:solidFill>
                  <a:srgbClr val="990099"/>
                </a:solidFill>
              </a:rPr>
              <a:t>TM</a:t>
            </a:r>
            <a:endParaRPr lang="en-US" altLang="en-US" sz="800" b="0" baseline="40000">
              <a:solidFill>
                <a:schemeClr val="folHlink"/>
              </a:solidFill>
            </a:endParaRP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0" y="6673850"/>
            <a:ext cx="22637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600" b="0">
                <a:solidFill>
                  <a:schemeClr val="bg1"/>
                </a:solidFill>
                <a:latin typeface="Times"/>
              </a:rPr>
              <a:t>© 2003 Massachusetts Destination ImagiNation. All rights reserved.</a:t>
            </a:r>
            <a:endParaRPr lang="en-US" altLang="en-US" sz="600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7212" y="5842595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000" b="1" smtClean="0">
                <a:effectLst/>
              </a:rPr>
              <a:t>The Interference Rule</a:t>
            </a:r>
          </a:p>
        </p:txBody>
      </p:sp>
      <p:sp>
        <p:nvSpPr>
          <p:cNvPr id="10243" name="Isosceles Triangle 4"/>
          <p:cNvSpPr>
            <a:spLocks noChangeArrowheads="1"/>
          </p:cNvSpPr>
          <p:nvPr/>
        </p:nvSpPr>
        <p:spPr bwMode="auto">
          <a:xfrm>
            <a:off x="1619250" y="1933575"/>
            <a:ext cx="6297613" cy="44926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endParaRPr lang="en-US" altLang="en-US"/>
          </a:p>
        </p:txBody>
      </p:sp>
      <p:cxnSp>
        <p:nvCxnSpPr>
          <p:cNvPr id="10244" name="Straight Connector 6"/>
          <p:cNvCxnSpPr>
            <a:cxnSpLocks noChangeShapeType="1"/>
          </p:cNvCxnSpPr>
          <p:nvPr/>
        </p:nvCxnSpPr>
        <p:spPr bwMode="auto">
          <a:xfrm flipV="1">
            <a:off x="3055938" y="4389438"/>
            <a:ext cx="343217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5" name="Straight Connector 7"/>
          <p:cNvCxnSpPr>
            <a:cxnSpLocks noChangeShapeType="1"/>
          </p:cNvCxnSpPr>
          <p:nvPr/>
        </p:nvCxnSpPr>
        <p:spPr bwMode="auto">
          <a:xfrm>
            <a:off x="4789488" y="4379913"/>
            <a:ext cx="26987" cy="20732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3528441" y="3400425"/>
            <a:ext cx="1820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3600" dirty="0"/>
              <a:t>SOLUTION</a:t>
            </a:r>
          </a:p>
        </p:txBody>
      </p:sp>
      <p:sp>
        <p:nvSpPr>
          <p:cNvPr id="10247" name="TextBox 12"/>
          <p:cNvSpPr txBox="1">
            <a:spLocks noChangeArrowheads="1"/>
          </p:cNvSpPr>
          <p:nvPr/>
        </p:nvSpPr>
        <p:spPr bwMode="auto">
          <a:xfrm>
            <a:off x="5291138" y="5084763"/>
            <a:ext cx="114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3600"/>
              <a:t>RULES</a:t>
            </a:r>
          </a:p>
        </p:txBody>
      </p:sp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2924175" y="5084763"/>
            <a:ext cx="119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3600"/>
              <a:t>SKILLS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97" y="59516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5559425" cy="6858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b="1" smtClean="0">
                <a:effectLst/>
              </a:rPr>
              <a:t>Participant Eligibility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3338" y="2008188"/>
            <a:ext cx="5410200" cy="41148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en-US" dirty="0" smtClean="0"/>
              <a:t>Pre-school thru College</a:t>
            </a:r>
          </a:p>
          <a:p>
            <a:pPr lvl="2">
              <a:buFontTx/>
              <a:buNone/>
            </a:pPr>
            <a:r>
              <a:rPr lang="en-US" altLang="en-US" b="1" dirty="0" smtClean="0"/>
              <a:t>Participants compete in 5 age-based or grade-based levels</a:t>
            </a:r>
            <a:r>
              <a:rPr lang="en-US" altLang="en-US" dirty="0" smtClean="0"/>
              <a:t>:  </a:t>
            </a:r>
          </a:p>
          <a:p>
            <a:pPr lvl="2">
              <a:buFontTx/>
              <a:buNone/>
            </a:pPr>
            <a:r>
              <a:rPr lang="en-US" altLang="en-US" dirty="0" smtClean="0"/>
              <a:t>Rising Stars!</a:t>
            </a:r>
            <a:r>
              <a:rPr lang="en-US" altLang="en-US" baseline="30000" dirty="0" smtClean="0"/>
              <a:t>™</a:t>
            </a:r>
            <a:r>
              <a:rPr lang="en-US" altLang="en-US" dirty="0" smtClean="0"/>
              <a:t> (Ages 4-7), </a:t>
            </a:r>
          </a:p>
          <a:p>
            <a:pPr lvl="2">
              <a:buFontTx/>
              <a:buNone/>
            </a:pPr>
            <a:r>
              <a:rPr lang="en-US" altLang="en-US" dirty="0" smtClean="0"/>
              <a:t>Elementary (1st to 5th grade),</a:t>
            </a:r>
          </a:p>
          <a:p>
            <a:pPr lvl="2">
              <a:buFontTx/>
              <a:buNone/>
            </a:pPr>
            <a:r>
              <a:rPr lang="en-US" altLang="en-US" dirty="0" smtClean="0"/>
              <a:t>Middle (6th to 8th Grade), </a:t>
            </a:r>
          </a:p>
          <a:p>
            <a:pPr lvl="2">
              <a:buFontTx/>
              <a:buNone/>
            </a:pPr>
            <a:r>
              <a:rPr lang="en-US" altLang="en-US" dirty="0" smtClean="0"/>
              <a:t>Secondary (High School), </a:t>
            </a:r>
          </a:p>
          <a:p>
            <a:pPr lvl="2">
              <a:buFontTx/>
              <a:buNone/>
            </a:pPr>
            <a:r>
              <a:rPr lang="en-US" altLang="en-US" dirty="0" smtClean="0"/>
              <a:t>University</a:t>
            </a:r>
          </a:p>
          <a:p>
            <a:pPr lvl="2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77000"/>
            <a:ext cx="911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 formal academic requirements</a:t>
            </a:r>
            <a:endParaRPr lang="en-US" altLang="en-US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016375"/>
            <a:ext cx="2971800" cy="2406650"/>
          </a:xfrm>
          <a:prstGeom prst="rect">
            <a:avLst/>
          </a:prstGeom>
          <a:noFill/>
          <a:ln w="76200">
            <a:solidFill>
              <a:srgbClr val="AAD67D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26666"/>
          <a:stretch>
            <a:fillRect/>
          </a:stretch>
        </p:blipFill>
        <p:spPr bwMode="auto">
          <a:xfrm>
            <a:off x="247650" y="1700213"/>
            <a:ext cx="3487738" cy="1868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97" y="59516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509588"/>
            <a:ext cx="6391275" cy="6858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b="1" smtClean="0">
                <a:effectLst/>
              </a:rPr>
              <a:t>What’s Expected of Participants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5838" y="1852613"/>
            <a:ext cx="5181600" cy="4114800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  <a:buFont typeface="Wingdings" pitchFamily="2" charset="2"/>
              <a:buChar char="n"/>
            </a:pPr>
            <a:r>
              <a:rPr lang="en-US" altLang="en-US" smtClean="0"/>
              <a:t>Must be willing to work as part of a team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n"/>
            </a:pP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Listen, evaluate and build upon teammates’ ideas 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Ability to compromise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Constructing &amp; refining solutions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Presenting solutions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Stay positive with teammates</a:t>
            </a:r>
            <a:r>
              <a:rPr lang="en-US" altLang="en-US" smtClean="0"/>
              <a:t> </a:t>
            </a:r>
          </a:p>
          <a:p>
            <a:pPr lvl="1"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6477000"/>
            <a:ext cx="911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Teamwork teaches Leadership and Compromise</a:t>
            </a:r>
            <a:endParaRPr lang="en-US" altLang="en-US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003550"/>
            <a:ext cx="3378200" cy="2463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097" y="59516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6197600" cy="10287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4000" b="1" smtClean="0">
                <a:effectLst/>
              </a:rPr>
              <a:t>Destination ImagiNation</a:t>
            </a:r>
            <a:r>
              <a:rPr lang="en-US" altLang="en-US" baseline="40000" smtClean="0">
                <a:effectLst/>
              </a:rPr>
              <a:t>®</a:t>
            </a:r>
            <a:r>
              <a:rPr lang="en-US" altLang="en-US" sz="3200" b="1" smtClean="0">
                <a:effectLst/>
              </a:rPr>
              <a:t> </a:t>
            </a:r>
            <a:br>
              <a:rPr lang="en-US" altLang="en-US" sz="3200" b="1" smtClean="0">
                <a:effectLst/>
              </a:rPr>
            </a:br>
            <a:r>
              <a:rPr lang="en-US" altLang="en-US" sz="4000" b="1" smtClean="0">
                <a:effectLst/>
              </a:rPr>
              <a:t>Typical Year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52663"/>
            <a:ext cx="7670800" cy="4114800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Team building exercises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Understanding the Team Challenge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Brainstorming of solutions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Working, refining, and more refining</a:t>
            </a:r>
          </a:p>
          <a:p>
            <a:pPr lvl="1"/>
            <a:r>
              <a:rPr lang="en-US" altLang="en-US" sz="2000" dirty="0" smtClean="0"/>
              <a:t>Technical elements, props, costumes, script...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Lots of practice for Instant Challenges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Local trips for junk and supplies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Practice dry-run (school presentation)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Tournament time – March</a:t>
            </a:r>
            <a:endParaRPr lang="en-US" alt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023100" y="6445250"/>
            <a:ext cx="2093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 lots of snacks</a:t>
            </a:r>
            <a:endParaRPr lang="en-US" altLang="en-US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lum bright="2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706563"/>
            <a:ext cx="2954337" cy="18938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097" y="59516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4495800" cy="6858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b="1" smtClean="0">
                <a:effectLst/>
              </a:rPr>
              <a:t>Skill Development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448550" y="6445250"/>
            <a:ext cx="166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Lifelong skills</a:t>
            </a:r>
            <a:endParaRPr lang="en-US" altLang="en-US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49388"/>
            <a:ext cx="2659063" cy="1741487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813300" y="31115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endParaRPr lang="en-US" alt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09713"/>
            <a:ext cx="2673350" cy="160972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6986588" y="306863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endParaRPr lang="en-US" alt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219200"/>
            <a:ext cx="1536700" cy="2209800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2317750" y="55022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endParaRPr lang="en-US" altLang="en-US" sz="1400">
              <a:latin typeface="Times New Roman" pitchFamily="18" charset="0"/>
            </a:endParaRPr>
          </a:p>
        </p:txBody>
      </p:sp>
      <p:pic>
        <p:nvPicPr>
          <p:cNvPr id="17418" name="Picture 15"/>
          <p:cNvPicPr>
            <a:picLocks noChangeAspect="1" noChangeArrowheads="1"/>
          </p:cNvPicPr>
          <p:nvPr/>
        </p:nvPicPr>
        <p:blipFill>
          <a:blip r:embed="rId5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84588"/>
            <a:ext cx="2557463" cy="2268537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4933950" y="5491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endParaRPr lang="en-US" altLang="en-US" sz="1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42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900488"/>
            <a:ext cx="2778125" cy="21859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6402388" y="3736975"/>
            <a:ext cx="25923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Teamwork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Cooperation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Collaboration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Time management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Communication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Set Design 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Power tools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 Costume &amp; make-up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97" y="59516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457200"/>
            <a:ext cx="4064000" cy="6858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b="1" smtClean="0">
                <a:effectLst/>
              </a:rPr>
              <a:t>Rough Schedule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95400" y="3403600"/>
            <a:ext cx="319563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solidFill>
                  <a:srgbClr val="CC0099"/>
                </a:solidFill>
                <a:latin typeface="Times New Roman" pitchFamily="18" charset="0"/>
              </a:rPr>
              <a:t> Learning to work as a team</a:t>
            </a:r>
          </a:p>
          <a:p>
            <a:pPr>
              <a:buFontTx/>
              <a:buChar char="•"/>
            </a:pPr>
            <a:r>
              <a:rPr lang="en-US" altLang="en-US" b="0" dirty="0">
                <a:solidFill>
                  <a:srgbClr val="CC0099"/>
                </a:solidFill>
                <a:latin typeface="Times New Roman" pitchFamily="18" charset="0"/>
              </a:rPr>
              <a:t> Instant Challenges</a:t>
            </a:r>
          </a:p>
          <a:p>
            <a:pPr>
              <a:buFontTx/>
              <a:buChar char="•"/>
            </a:pPr>
            <a:r>
              <a:rPr lang="en-US" altLang="en-US" b="0" dirty="0">
                <a:solidFill>
                  <a:srgbClr val="CC0099"/>
                </a:solidFill>
                <a:latin typeface="Times New Roman" pitchFamily="18" charset="0"/>
              </a:rPr>
              <a:t> Understanding the Team Challenge</a:t>
            </a:r>
            <a:endParaRPr lang="en-US" altLang="en-US" sz="1400" b="0" dirty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altLang="en-US" sz="1400" b="0" dirty="0"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71788" y="4244975"/>
            <a:ext cx="26384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>
                <a:solidFill>
                  <a:srgbClr val="009900"/>
                </a:solidFill>
                <a:latin typeface="Times New Roman" pitchFamily="18" charset="0"/>
              </a:rPr>
              <a:t> Brainstorming ideas </a:t>
            </a:r>
          </a:p>
          <a:p>
            <a:pPr>
              <a:buFontTx/>
              <a:buChar char="•"/>
            </a:pPr>
            <a:r>
              <a:rPr lang="en-US" altLang="en-US" b="0">
                <a:solidFill>
                  <a:srgbClr val="009900"/>
                </a:solidFill>
                <a:latin typeface="Times New Roman" pitchFamily="18" charset="0"/>
              </a:rPr>
              <a:t> Research &amp; experimentation</a:t>
            </a:r>
          </a:p>
          <a:p>
            <a:pPr>
              <a:buFontTx/>
              <a:buChar char="•"/>
            </a:pPr>
            <a:r>
              <a:rPr lang="en-US" altLang="en-US" b="0">
                <a:solidFill>
                  <a:srgbClr val="009900"/>
                </a:solidFill>
                <a:latin typeface="Times New Roman" pitchFamily="18" charset="0"/>
              </a:rPr>
              <a:t> Creating the presentation</a:t>
            </a:r>
          </a:p>
          <a:p>
            <a:pPr>
              <a:buFontTx/>
              <a:buChar char="•"/>
            </a:pPr>
            <a:r>
              <a:rPr lang="en-US" altLang="en-US" b="0">
                <a:solidFill>
                  <a:srgbClr val="009900"/>
                </a:solidFill>
                <a:latin typeface="Times New Roman" pitchFamily="18" charset="0"/>
              </a:rPr>
              <a:t> More Instant Challenges</a:t>
            </a:r>
            <a:endParaRPr lang="en-US" altLang="en-US" sz="1400" b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859338" y="5254625"/>
            <a:ext cx="30003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solidFill>
                  <a:schemeClr val="accent2"/>
                </a:solidFill>
                <a:latin typeface="Times New Roman" pitchFamily="18" charset="0"/>
              </a:rPr>
              <a:t> Finalizing, refining solutions</a:t>
            </a:r>
          </a:p>
          <a:p>
            <a:pPr>
              <a:buFontTx/>
              <a:buChar char="•"/>
            </a:pPr>
            <a:r>
              <a:rPr lang="en-US" altLang="en-US" b="0" dirty="0">
                <a:solidFill>
                  <a:schemeClr val="accent2"/>
                </a:solidFill>
                <a:latin typeface="Times New Roman" pitchFamily="18" charset="0"/>
              </a:rPr>
              <a:t> Props, artwork, costumes, scripts</a:t>
            </a:r>
          </a:p>
          <a:p>
            <a:pPr>
              <a:buFontTx/>
              <a:buChar char="•"/>
            </a:pPr>
            <a:r>
              <a:rPr lang="en-US" altLang="en-US" dirty="0">
                <a:solidFill>
                  <a:schemeClr val="accent2"/>
                </a:solidFill>
                <a:latin typeface="Times New Roman" pitchFamily="18" charset="0"/>
              </a:rPr>
              <a:t> “Crunch” time, rehearse</a:t>
            </a:r>
          </a:p>
          <a:p>
            <a:pPr>
              <a:buFontTx/>
              <a:buChar char="•"/>
            </a:pPr>
            <a:r>
              <a:rPr lang="en-US" altLang="en-US" b="0" dirty="0">
                <a:solidFill>
                  <a:schemeClr val="accent2"/>
                </a:solidFill>
                <a:latin typeface="Times New Roman" pitchFamily="18" charset="0"/>
              </a:rPr>
              <a:t> And more Instant Challenges</a:t>
            </a:r>
            <a:endParaRPr lang="en-US" altLang="en-US" sz="1400" b="0" dirty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altLang="en-US" sz="1400" b="0" dirty="0">
              <a:latin typeface="Times New Roman" pitchFamily="18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8932863" y="6469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endParaRPr lang="en-US" altLang="en-US" sz="1800" b="0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0" y="6477000"/>
            <a:ext cx="911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000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Time flies when you’re having </a:t>
            </a:r>
            <a:r>
              <a:rPr lang="en-US" altLang="en-US" sz="20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fun</a:t>
            </a:r>
            <a:endParaRPr lang="en-US" altLang="en-US" sz="2000" i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584200" y="2657475"/>
            <a:ext cx="7235825" cy="384175"/>
            <a:chOff x="445" y="2976"/>
            <a:chExt cx="4558" cy="242"/>
          </a:xfrm>
        </p:grpSpPr>
        <p:sp>
          <p:nvSpPr>
            <p:cNvPr id="18464" name="AutoShape 9"/>
            <p:cNvSpPr>
              <a:spLocks noChangeArrowheads="1"/>
            </p:cNvSpPr>
            <p:nvPr/>
          </p:nvSpPr>
          <p:spPr bwMode="auto">
            <a:xfrm>
              <a:off x="4560" y="2976"/>
              <a:ext cx="443" cy="242"/>
            </a:xfrm>
            <a:prstGeom prst="rightArrow">
              <a:avLst>
                <a:gd name="adj1" fmla="val 50000"/>
                <a:gd name="adj2" fmla="val 45764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D30B26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5" name="Rectangle 10"/>
            <p:cNvSpPr>
              <a:spLocks noChangeArrowheads="1"/>
            </p:cNvSpPr>
            <p:nvPr/>
          </p:nvSpPr>
          <p:spPr bwMode="auto">
            <a:xfrm>
              <a:off x="445" y="3035"/>
              <a:ext cx="4450" cy="123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D30B26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722313" y="1308100"/>
            <a:ext cx="1377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800" b="0" dirty="0" smtClean="0">
                <a:latin typeface="Times New Roman" pitchFamily="18" charset="0"/>
              </a:rPr>
              <a:t>Teams </a:t>
            </a:r>
          </a:p>
          <a:p>
            <a:pPr algn="ctr"/>
            <a:r>
              <a:rPr lang="en-US" altLang="en-US" sz="1800" b="0" dirty="0" smtClean="0">
                <a:latin typeface="Times New Roman" pitchFamily="18" charset="0"/>
              </a:rPr>
              <a:t>Form</a:t>
            </a:r>
            <a:endParaRPr lang="en-US" altLang="en-US" sz="1400" b="0" dirty="0">
              <a:latin typeface="Times New Roman" pitchFamily="18" charset="0"/>
            </a:endParaRP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255588" y="2959100"/>
            <a:ext cx="59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SEPT</a:t>
            </a: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1169988" y="295910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OCT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2060575" y="295910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NOV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2979738" y="295910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DEC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3906838" y="29591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JAN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4818063" y="29591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FEB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5691188" y="2959100"/>
            <a:ext cx="59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MAR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6589424" y="2931391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APR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7508875" y="2959100"/>
            <a:ext cx="60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400" b="0">
                <a:latin typeface="Times New Roman" pitchFamily="18" charset="0"/>
              </a:rPr>
              <a:t>MAY</a:t>
            </a: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5069632" y="1311275"/>
            <a:ext cx="129708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800" b="0" dirty="0">
                <a:latin typeface="Times New Roman" pitchFamily="18" charset="0"/>
              </a:rPr>
              <a:t>Regional</a:t>
            </a:r>
          </a:p>
          <a:p>
            <a:pPr algn="ctr"/>
            <a:r>
              <a:rPr lang="en-US" altLang="en-US" sz="1800" b="0" dirty="0">
                <a:latin typeface="Times New Roman" pitchFamily="18" charset="0"/>
              </a:rPr>
              <a:t>Tournament</a:t>
            </a:r>
          </a:p>
          <a:p>
            <a:pPr algn="ctr"/>
            <a:r>
              <a:rPr lang="en-US" altLang="en-US" sz="1800" b="0" dirty="0" smtClean="0">
                <a:latin typeface="Times New Roman" pitchFamily="18" charset="0"/>
              </a:rPr>
              <a:t>March</a:t>
            </a:r>
            <a:endParaRPr lang="en-US" altLang="en-US" sz="1800" b="0" dirty="0">
              <a:latin typeface="Times New Roman" pitchFamily="18" charset="0"/>
            </a:endParaRPr>
          </a:p>
          <a:p>
            <a:pPr algn="ctr"/>
            <a:endParaRPr lang="en-US" altLang="en-US" sz="1400" b="0" dirty="0">
              <a:latin typeface="Times New Roman" pitchFamily="18" charset="0"/>
            </a:endParaRP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6634163" y="1316038"/>
            <a:ext cx="15430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800" b="0" dirty="0">
                <a:latin typeface="Times New Roman" pitchFamily="18" charset="0"/>
              </a:rPr>
              <a:t>STATE</a:t>
            </a:r>
          </a:p>
          <a:p>
            <a:pPr algn="ctr"/>
            <a:r>
              <a:rPr lang="en-US" altLang="en-US" sz="1800" b="0" dirty="0">
                <a:latin typeface="Times New Roman" pitchFamily="18" charset="0"/>
              </a:rPr>
              <a:t>Tournament*</a:t>
            </a:r>
          </a:p>
          <a:p>
            <a:pPr algn="ctr"/>
            <a:r>
              <a:rPr lang="en-US" altLang="en-US" sz="1800" b="0" dirty="0" smtClean="0">
                <a:latin typeface="Times New Roman" pitchFamily="18" charset="0"/>
              </a:rPr>
              <a:t>April 1</a:t>
            </a:r>
            <a:endParaRPr lang="en-US" altLang="en-US" sz="1800" b="0" dirty="0">
              <a:latin typeface="Times New Roman" pitchFamily="18" charset="0"/>
            </a:endParaRPr>
          </a:p>
          <a:p>
            <a:pPr algn="ctr"/>
            <a:endParaRPr lang="en-US" altLang="en-US" sz="1800" b="0" dirty="0">
              <a:latin typeface="Times New Roman" pitchFamily="18" charset="0"/>
            </a:endParaRPr>
          </a:p>
          <a:p>
            <a:pPr algn="ctr"/>
            <a:endParaRPr lang="en-US" altLang="en-US" sz="1400" b="0" i="1" dirty="0">
              <a:latin typeface="Times New Roman" pitchFamily="18" charset="0"/>
            </a:endParaRP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7442200" y="2084388"/>
            <a:ext cx="170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800" i="1">
                <a:solidFill>
                  <a:schemeClr val="accent2"/>
                </a:solidFill>
                <a:latin typeface="Times New Roman" pitchFamily="18" charset="0"/>
              </a:rPr>
              <a:t>GLOBAL     </a:t>
            </a:r>
          </a:p>
          <a:p>
            <a:pPr algn="ctr"/>
            <a:r>
              <a:rPr lang="en-US" altLang="en-US" sz="1800" i="1">
                <a:solidFill>
                  <a:schemeClr val="accent2"/>
                </a:solidFill>
                <a:latin typeface="Times New Roman" pitchFamily="18" charset="0"/>
              </a:rPr>
              <a:t>FINALS</a:t>
            </a:r>
            <a:endParaRPr lang="en-US" altLang="en-US" sz="1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54" name="Line 24"/>
          <p:cNvSpPr>
            <a:spLocks noChangeShapeType="1"/>
          </p:cNvSpPr>
          <p:nvPr/>
        </p:nvSpPr>
        <p:spPr bwMode="auto">
          <a:xfrm>
            <a:off x="1474787" y="2273299"/>
            <a:ext cx="758961" cy="43071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>
            <a:off x="7708900" y="3352800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1400" b="0" i="1" dirty="0">
                <a:latin typeface="Times New Roman" pitchFamily="18" charset="0"/>
              </a:rPr>
              <a:t>* Top teams</a:t>
            </a:r>
          </a:p>
          <a:p>
            <a:r>
              <a:rPr lang="en-US" altLang="en-US" sz="1400" b="0" i="1" dirty="0">
                <a:latin typeface="Times New Roman" pitchFamily="18" charset="0"/>
              </a:rPr>
              <a:t>   advance</a:t>
            </a: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5602288" y="2209800"/>
            <a:ext cx="609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275"/>
                  <a:invGamma/>
                </a:schemeClr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7" name="Line 27"/>
          <p:cNvSpPr>
            <a:spLocks noChangeShapeType="1"/>
          </p:cNvSpPr>
          <p:nvPr/>
        </p:nvSpPr>
        <p:spPr bwMode="auto">
          <a:xfrm flipH="1">
            <a:off x="6788726" y="2286000"/>
            <a:ext cx="448686" cy="44334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8"/>
          <p:cNvSpPr txBox="1">
            <a:spLocks noChangeArrowheads="1"/>
          </p:cNvSpPr>
          <p:nvPr/>
        </p:nvSpPr>
        <p:spPr bwMode="auto">
          <a:xfrm>
            <a:off x="2384476" y="1476375"/>
            <a:ext cx="784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1800" b="0" dirty="0" smtClean="0">
                <a:latin typeface="Times New Roman" pitchFamily="18" charset="0"/>
              </a:rPr>
              <a:t>Teams</a:t>
            </a:r>
          </a:p>
          <a:p>
            <a:pPr algn="ctr"/>
            <a:r>
              <a:rPr lang="en-US" altLang="en-US" sz="1800" b="0" dirty="0" smtClean="0">
                <a:latin typeface="Times New Roman" pitchFamily="18" charset="0"/>
              </a:rPr>
              <a:t>Start</a:t>
            </a:r>
            <a:endParaRPr lang="en-US" altLang="en-US" sz="1400" b="0" dirty="0">
              <a:latin typeface="Times New Roman" pitchFamily="18" charset="0"/>
            </a:endParaRPr>
          </a:p>
        </p:txBody>
      </p:sp>
      <p:sp>
        <p:nvSpPr>
          <p:cNvPr id="18459" name="Line 29"/>
          <p:cNvSpPr>
            <a:spLocks noChangeShapeType="1"/>
          </p:cNvSpPr>
          <p:nvPr/>
        </p:nvSpPr>
        <p:spPr bwMode="auto">
          <a:xfrm flipH="1">
            <a:off x="2345531" y="2247899"/>
            <a:ext cx="421482" cy="4095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6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408488"/>
            <a:ext cx="2538412" cy="20097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08363"/>
            <a:ext cx="2155825" cy="1619250"/>
          </a:xfrm>
          <a:prstGeom prst="rect">
            <a:avLst/>
          </a:prstGeom>
          <a:noFill/>
          <a:ln w="57150">
            <a:solidFill>
              <a:srgbClr val="AAD67D"/>
            </a:solidFill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2767010" y="2286000"/>
            <a:ext cx="212727" cy="3587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85637" y="5930733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H="1">
            <a:off x="7354388" y="2386150"/>
            <a:ext cx="453436" cy="27867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had a magic wand, each team would:</a:t>
            </a:r>
          </a:p>
          <a:p>
            <a:r>
              <a:rPr lang="en-US" dirty="0" smtClean="0"/>
              <a:t>Want to meet at the same time</a:t>
            </a:r>
          </a:p>
          <a:p>
            <a:r>
              <a:rPr lang="en-US" dirty="0" smtClean="0"/>
              <a:t>Be the same age</a:t>
            </a:r>
          </a:p>
          <a:p>
            <a:r>
              <a:rPr lang="en-US" dirty="0" smtClean="0"/>
              <a:t>Be all one gender or an equal mix of boys and girls</a:t>
            </a:r>
          </a:p>
          <a:p>
            <a:pPr marL="0" indent="0">
              <a:buNone/>
            </a:pPr>
            <a:r>
              <a:rPr lang="en-US" dirty="0" smtClean="0"/>
              <a:t>We try to come as close to this magic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4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896"/>
            <a:ext cx="9144000" cy="5689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6567055" y="2521527"/>
            <a:ext cx="955964" cy="26323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min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5435600" cy="6858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b="1" smtClean="0">
                <a:effectLst/>
              </a:rPr>
              <a:t>Volunteer/Parent Roles</a:t>
            </a:r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6172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buSzPct val="75000"/>
              <a:buFont typeface="Wingdings" pitchFamily="2" charset="2"/>
              <a:buChar char="n"/>
            </a:pPr>
            <a:r>
              <a:rPr lang="en-US" altLang="en-US" sz="2800" b="1" dirty="0" smtClean="0"/>
              <a:t>Team Manager/Assistant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Most rewarding role</a:t>
            </a:r>
            <a:endParaRPr lang="en-US" altLang="en-US" sz="2000" dirty="0" smtClean="0"/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n"/>
            </a:pPr>
            <a:r>
              <a:rPr lang="en-US" altLang="en-US" sz="2800" b="1" dirty="0" smtClean="0"/>
              <a:t>Tournament Officials &amp; Volunteers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All levels of competition (</a:t>
            </a:r>
            <a:r>
              <a:rPr lang="en-US" altLang="en-US" b="1" dirty="0">
                <a:solidFill>
                  <a:srgbClr val="990099"/>
                </a:solidFill>
              </a:rPr>
              <a:t>Appraiser</a:t>
            </a:r>
            <a:r>
              <a:rPr lang="en-US" altLang="en-US" sz="2400" dirty="0" smtClean="0"/>
              <a:t>)</a:t>
            </a:r>
            <a:endParaRPr lang="en-US" altLang="en-US" sz="2000" dirty="0" smtClean="0"/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n"/>
            </a:pPr>
            <a:r>
              <a:rPr lang="en-US" altLang="en-US" sz="2800" b="1" dirty="0" smtClean="0"/>
              <a:t>Workshops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n"/>
            </a:pPr>
            <a:r>
              <a:rPr lang="en-US" altLang="en-US" sz="2800" b="1" dirty="0" smtClean="0"/>
              <a:t>Parent helper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Snacks, errands, field trips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Transporting/storing props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Skill presentations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n"/>
            </a:pPr>
            <a:r>
              <a:rPr lang="en-US" altLang="en-US" sz="2800" b="1" dirty="0" smtClean="0"/>
              <a:t>Support your children and the Program</a:t>
            </a:r>
            <a:r>
              <a:rPr lang="en-US" altLang="en-US" sz="2800" dirty="0" smtClean="0"/>
              <a:t> 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862513" y="6445250"/>
            <a:ext cx="425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Volunteers make this program possible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9713"/>
            <a:ext cx="2014538" cy="2001837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362200" cy="1781175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18400" cy="9144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b="1" smtClean="0">
                <a:effectLst/>
              </a:rPr>
              <a:t>Ten Reasons to be a </a:t>
            </a:r>
            <a:br>
              <a:rPr lang="en-US" altLang="en-US" sz="3200" b="1" smtClean="0">
                <a:effectLst/>
              </a:rPr>
            </a:br>
            <a:r>
              <a:rPr lang="en-US" altLang="en-US" sz="3200" b="1" smtClean="0">
                <a:effectLst/>
              </a:rPr>
              <a:t>Destination ImagiNation</a:t>
            </a:r>
            <a:r>
              <a:rPr lang="en-US" altLang="en-US" baseline="40000" smtClean="0">
                <a:effectLst/>
              </a:rPr>
              <a:t>®</a:t>
            </a:r>
            <a:r>
              <a:rPr lang="en-US" altLang="en-US" sz="3200" b="1" smtClean="0">
                <a:effectLst/>
              </a:rPr>
              <a:t> Team Manager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3075" y="1371600"/>
            <a:ext cx="7315200" cy="487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b="1" dirty="0" smtClean="0"/>
              <a:t>Minimal qualifications (can you spell DI</a:t>
            </a:r>
            <a:r>
              <a:rPr lang="en-US" altLang="en-US" sz="2000" b="1" baseline="30000" dirty="0" smtClean="0"/>
              <a:t>™</a:t>
            </a:r>
            <a:r>
              <a:rPr lang="en-US" altLang="en-US" sz="2000" b="1" dirty="0" smtClean="0"/>
              <a:t>?).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Party conversations become a breeze…you’ll always have an answer to “What’s new with you?”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Keeping up with your team keeps you forever young (…or gives your hair those distinguished silver highlights).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“Destination </a:t>
            </a:r>
            <a:r>
              <a:rPr lang="en-US" altLang="en-US" sz="2000" dirty="0" err="1" smtClean="0"/>
              <a:t>ImagiNation</a:t>
            </a:r>
            <a:r>
              <a:rPr lang="en-US" altLang="en-US" sz="1800" baseline="40000" dirty="0" smtClean="0"/>
              <a:t>®</a:t>
            </a:r>
            <a:r>
              <a:rPr lang="en-US" altLang="en-US" sz="2000" dirty="0" smtClean="0"/>
              <a:t> Team Manager” looks good on resume.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b="1" dirty="0" smtClean="0"/>
              <a:t>“No Interference” rule means “It’s not </a:t>
            </a:r>
            <a:r>
              <a:rPr lang="en-US" altLang="en-US" sz="2000" b="1" u="sng" dirty="0" smtClean="0"/>
              <a:t>your</a:t>
            </a:r>
            <a:r>
              <a:rPr lang="en-US" altLang="en-US" sz="2000" b="1" dirty="0" smtClean="0"/>
              <a:t> job to solve the Challenge”.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Team managing expands your shopping horizons… hardware stores take on a whole new look.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You have the opportunity to travel with lots of children to exotic locations … by van and bus.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Destination </a:t>
            </a:r>
            <a:r>
              <a:rPr lang="en-US" altLang="en-US" sz="2000" dirty="0" err="1" smtClean="0"/>
              <a:t>ImagiNation</a:t>
            </a:r>
            <a:r>
              <a:rPr lang="en-US" altLang="en-US" sz="1800" baseline="40000" dirty="0" smtClean="0"/>
              <a:t>®</a:t>
            </a:r>
            <a:r>
              <a:rPr lang="en-US" altLang="en-US" sz="2000" dirty="0" smtClean="0"/>
              <a:t> expands your stockpile of useful junk.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Team materials hide nasty scratches on your dining table.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/>
              <a:t>Destination </a:t>
            </a:r>
            <a:r>
              <a:rPr lang="en-US" altLang="en-US" sz="2000" dirty="0" err="1" smtClean="0"/>
              <a:t>ImagiNation</a:t>
            </a:r>
            <a:r>
              <a:rPr lang="en-US" altLang="en-US" sz="1800" baseline="40000" dirty="0" smtClean="0"/>
              <a:t>®</a:t>
            </a:r>
            <a:r>
              <a:rPr lang="en-US" altLang="en-US" sz="2000" dirty="0" smtClean="0"/>
              <a:t> cures the mid-winter blues.  Time flies when you’re having fun!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6491288"/>
            <a:ext cx="911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Only with volunteer Team Managers, can there be teams</a:t>
            </a:r>
            <a:endParaRPr lang="en-US" altLang="en-US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11313"/>
            <a:ext cx="1358900" cy="1819275"/>
          </a:xfrm>
          <a:prstGeom prst="rect">
            <a:avLst/>
          </a:prstGeom>
          <a:noFill/>
          <a:ln w="76200">
            <a:solidFill>
              <a:srgbClr val="D30B26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1163"/>
            <a:ext cx="1401763" cy="2303462"/>
          </a:xfrm>
          <a:prstGeom prst="rect">
            <a:avLst/>
          </a:prstGeom>
          <a:noFill/>
          <a:ln w="57150">
            <a:solidFill>
              <a:srgbClr val="0000BD"/>
            </a:solidFill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09800" y="1090613"/>
            <a:ext cx="4164013" cy="823912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</a:rPr>
              <a:t>... Just Imagine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124200" y="2081213"/>
            <a:ext cx="57150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program where your kids build confidence through learning,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program where discovery is </a:t>
            </a:r>
            <a:br>
              <a:rPr lang="en-US" altLang="en-US" sz="28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only teacher,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program that builds lifelong learning and problem-solving skills.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782050" y="619125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" b="0">
                <a:solidFill>
                  <a:srgbClr val="FF3236"/>
                </a:solidFill>
                <a:latin typeface="Times New Roman" pitchFamily="18" charset="0"/>
              </a:rPr>
              <a:t>®</a:t>
            </a:r>
            <a:endParaRPr lang="en-US" altLang="en-US" sz="800" b="0" baseline="40000">
              <a:solidFill>
                <a:schemeClr val="folHlink"/>
              </a:solidFill>
            </a:endParaRPr>
          </a:p>
        </p:txBody>
      </p:sp>
      <p:pic>
        <p:nvPicPr>
          <p:cNvPr id="51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343" r="999" b="1343"/>
          <a:stretch>
            <a:fillRect/>
          </a:stretch>
        </p:blipFill>
        <p:spPr bwMode="auto">
          <a:xfrm>
            <a:off x="379413" y="4676775"/>
            <a:ext cx="2309812" cy="17081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Text Box 29"/>
          <p:cNvSpPr txBox="1">
            <a:spLocks noChangeArrowheads="1"/>
          </p:cNvSpPr>
          <p:nvPr/>
        </p:nvSpPr>
        <p:spPr bwMode="auto">
          <a:xfrm>
            <a:off x="2133600" y="457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rgbClr val="FF0000"/>
                </a:solidFill>
                <a:latin typeface="Times New Roman" pitchFamily="18" charset="0"/>
              </a:rPr>
              <a:t>®</a:t>
            </a:r>
            <a:endParaRPr lang="en-US" altLang="en-US" b="0" baseline="4000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7212" y="5842595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7-Point Star 8"/>
          <p:cNvSpPr/>
          <p:nvPr/>
        </p:nvSpPr>
        <p:spPr bwMode="auto">
          <a:xfrm>
            <a:off x="7145383" y="6021977"/>
            <a:ext cx="1280160" cy="627017"/>
          </a:xfrm>
          <a:prstGeom prst="star7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mino" pitchFamily="2" charset="0"/>
              </a:rPr>
              <a:t>Video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33400"/>
            <a:ext cx="7620000" cy="7620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200" b="1" smtClean="0">
                <a:effectLst/>
              </a:rPr>
              <a:t>Bonus Reasons to be a </a:t>
            </a:r>
            <a:br>
              <a:rPr lang="en-US" altLang="en-US" sz="3200" b="1" smtClean="0">
                <a:effectLst/>
              </a:rPr>
            </a:br>
            <a:r>
              <a:rPr lang="en-US" altLang="en-US" sz="3200" b="1" smtClean="0">
                <a:effectLst/>
              </a:rPr>
              <a:t>Destination ImagiNation</a:t>
            </a:r>
            <a:r>
              <a:rPr lang="en-US" altLang="en-US" baseline="40000" smtClean="0">
                <a:effectLst/>
              </a:rPr>
              <a:t>®</a:t>
            </a:r>
            <a:r>
              <a:rPr lang="en-US" altLang="en-US" sz="3200" b="1" smtClean="0">
                <a:effectLst/>
              </a:rPr>
              <a:t> Team Manager</a:t>
            </a:r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1600200"/>
            <a:ext cx="7096125" cy="4114800"/>
          </a:xfrm>
        </p:spPr>
        <p:txBody>
          <a:bodyPr/>
          <a:lstStyle/>
          <a:p>
            <a:pPr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sz="2400" smtClean="0">
                <a:solidFill>
                  <a:schemeClr val="tx1"/>
                </a:solidFill>
              </a:rPr>
              <a:t>Opportunity to teach real-world life-long skills to a bunch of kids you’ll learn to love.</a:t>
            </a:r>
          </a:p>
          <a:p>
            <a:pPr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sz="2400" smtClean="0">
                <a:solidFill>
                  <a:schemeClr val="tx1"/>
                </a:solidFill>
              </a:rPr>
              <a:t>The satisfaction of seeing a bunch of disorganized kids come together as a team to create a unique solution that they can be proud of.</a:t>
            </a:r>
          </a:p>
          <a:p>
            <a:pPr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sz="2400" smtClean="0">
                <a:solidFill>
                  <a:schemeClr val="tx1"/>
                </a:solidFill>
              </a:rPr>
              <a:t>They’ll rub off on you, and you’ll be more creative </a:t>
            </a:r>
            <a:br>
              <a:rPr lang="en-US" altLang="en-US" sz="2400" smtClean="0">
                <a:solidFill>
                  <a:schemeClr val="tx1"/>
                </a:solidFill>
              </a:rPr>
            </a:br>
            <a:r>
              <a:rPr lang="en-US" altLang="en-US" sz="2400" smtClean="0">
                <a:solidFill>
                  <a:schemeClr val="tx1"/>
                </a:solidFill>
              </a:rPr>
              <a:t>as well.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6477000"/>
            <a:ext cx="911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You can have a tremendous impact on a great bunch of kids</a:t>
            </a:r>
            <a:endParaRPr lang="en-US" altLang="en-US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24350"/>
            <a:ext cx="2133600" cy="1593850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857750"/>
            <a:ext cx="3184525" cy="1543050"/>
          </a:xfrm>
          <a:prstGeom prst="rect">
            <a:avLst/>
          </a:prstGeom>
          <a:solidFill>
            <a:srgbClr val="FFEA18"/>
          </a:solidFill>
          <a:ln w="76200">
            <a:solidFill>
              <a:srgbClr val="AAD67D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lum bright="1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8470" b="35605"/>
          <a:stretch>
            <a:fillRect/>
          </a:stretch>
        </p:blipFill>
        <p:spPr bwMode="auto">
          <a:xfrm>
            <a:off x="914400" y="4449763"/>
            <a:ext cx="1858963" cy="15430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0"/>
          <p:cNvGrpSpPr>
            <a:grpSpLocks/>
          </p:cNvGrpSpPr>
          <p:nvPr/>
        </p:nvGrpSpPr>
        <p:grpSpPr bwMode="auto">
          <a:xfrm>
            <a:off x="0" y="0"/>
            <a:ext cx="2608263" cy="6858000"/>
            <a:chOff x="0" y="0"/>
            <a:chExt cx="1643" cy="4320"/>
          </a:xfrm>
        </p:grpSpPr>
        <p:pic>
          <p:nvPicPr>
            <p:cNvPr id="23564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7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10"/>
            <p:cNvSpPr txBox="1">
              <a:spLocks noChangeArrowheads="1"/>
            </p:cNvSpPr>
            <p:nvPr/>
          </p:nvSpPr>
          <p:spPr bwMode="auto">
            <a:xfrm>
              <a:off x="1355" y="178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Palamino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>
                  <a:solidFill>
                    <a:srgbClr val="FF0000"/>
                  </a:solidFill>
                  <a:latin typeface="Times New Roman" pitchFamily="18" charset="0"/>
                </a:rPr>
                <a:t>®</a:t>
              </a:r>
              <a:endParaRPr lang="en-US" altLang="en-US" b="0" baseline="40000">
                <a:latin typeface="Times New Roman" pitchFamily="18" charset="0"/>
              </a:endParaRPr>
            </a:p>
          </p:txBody>
        </p:sp>
      </p:grp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379663" y="1044575"/>
            <a:ext cx="469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4000" i="1">
                <a:solidFill>
                  <a:schemeClr val="accent2"/>
                </a:solidFill>
                <a:latin typeface="Times New Roman" pitchFamily="18" charset="0"/>
              </a:rPr>
              <a:t>“Imagination</a:t>
            </a:r>
            <a:r>
              <a:rPr lang="en-US" altLang="en-US" sz="3200" b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3200">
                <a:latin typeface="Times New Roman" pitchFamily="18" charset="0"/>
              </a:rPr>
              <a:t>is more important than      </a:t>
            </a:r>
          </a:p>
          <a:p>
            <a:r>
              <a:rPr lang="en-US" altLang="en-US" sz="3200">
                <a:latin typeface="Times New Roman" pitchFamily="18" charset="0"/>
              </a:rPr>
              <a:t>       knowledge.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37263" y="4397375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-Albert Einstein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074863" y="3619500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4000" i="1">
                <a:solidFill>
                  <a:srgbClr val="009900"/>
                </a:solidFill>
                <a:latin typeface="Times New Roman" pitchFamily="18" charset="0"/>
              </a:rPr>
              <a:t>Imagination encircles the world!”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598863" y="2841625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r"/>
            <a:r>
              <a:rPr lang="en-US" altLang="en-US" sz="3600" i="1">
                <a:solidFill>
                  <a:srgbClr val="CC0000"/>
                </a:solidFill>
                <a:latin typeface="Times New Roman" pitchFamily="18" charset="0"/>
              </a:rPr>
              <a:t>Knowledge</a:t>
            </a:r>
            <a:r>
              <a:rPr lang="en-US" altLang="en-US" sz="3200">
                <a:latin typeface="Times New Roman" pitchFamily="18" charset="0"/>
              </a:rPr>
              <a:t> is limited. 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84138" y="5929313"/>
            <a:ext cx="10112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pPr algn="ctr"/>
            <a:r>
              <a:rPr lang="en-US" altLang="en-US" sz="600" b="0">
                <a:latin typeface="Times New Roman" pitchFamily="18" charset="0"/>
              </a:rPr>
              <a:t>Destination ImagiNation </a:t>
            </a:r>
            <a:r>
              <a:rPr lang="en-US" altLang="en-US" sz="600" b="0" baseline="40000">
                <a:latin typeface="Times New Roman" pitchFamily="18" charset="0"/>
              </a:rPr>
              <a:t>®</a:t>
            </a:r>
            <a:r>
              <a:rPr lang="en-US" altLang="en-US" sz="600"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en-US" sz="600">
                <a:latin typeface="Times New Roman" pitchFamily="18" charset="0"/>
              </a:rPr>
              <a:t>International Sponsor</a:t>
            </a:r>
          </a:p>
        </p:txBody>
      </p:sp>
      <p:pic>
        <p:nvPicPr>
          <p:cNvPr id="23560" name="Picture 11" descr="Got_milk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914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5006975"/>
            <a:ext cx="3783013" cy="1439863"/>
          </a:xfrm>
          <a:prstGeom prst="rect">
            <a:avLst/>
          </a:prstGeom>
          <a:noFill/>
          <a:ln w="76200">
            <a:solidFill>
              <a:srgbClr val="AAD67D"/>
            </a:solidFill>
            <a:miter lim="800000"/>
            <a:headEnd/>
            <a:tailEnd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Oval 16"/>
          <p:cNvSpPr>
            <a:spLocks noChangeArrowheads="1"/>
          </p:cNvSpPr>
          <p:nvPr/>
        </p:nvSpPr>
        <p:spPr bwMode="auto">
          <a:xfrm>
            <a:off x="1214438" y="5035550"/>
            <a:ext cx="1768475" cy="1362075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270E56"/>
            </a:solidFill>
            <a:round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2356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5056188"/>
            <a:ext cx="1719262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30B2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60469" y="5912930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354" y="1463040"/>
            <a:ext cx="727301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For updated information:</a:t>
            </a:r>
          </a:p>
          <a:p>
            <a:pPr algn="ctr"/>
            <a:endParaRPr lang="en-US" sz="3600" dirty="0">
              <a:latin typeface="+mj-lt"/>
            </a:endParaRPr>
          </a:p>
          <a:p>
            <a:pPr algn="ctr"/>
            <a:r>
              <a:rPr lang="en-US" sz="9600" dirty="0" err="1" smtClean="0">
                <a:latin typeface="+mj-lt"/>
              </a:rPr>
              <a:t>lexdi.org</a:t>
            </a:r>
            <a:endParaRPr lang="en-US" sz="9600" dirty="0" smtClean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&amp;</a:t>
            </a:r>
          </a:p>
          <a:p>
            <a:pPr algn="ctr"/>
            <a:r>
              <a:rPr lang="en-US" sz="3200" dirty="0">
                <a:latin typeface="+mj-lt"/>
              </a:rPr>
              <a:t>https://</a:t>
            </a:r>
            <a:r>
              <a:rPr lang="en-US" sz="3200" dirty="0" err="1">
                <a:latin typeface="+mj-lt"/>
              </a:rPr>
              <a:t>www.facebook.com</a:t>
            </a:r>
            <a:r>
              <a:rPr lang="en-US" sz="3200" dirty="0">
                <a:latin typeface="+mj-lt"/>
              </a:rPr>
              <a:t>/</a:t>
            </a:r>
            <a:r>
              <a:rPr lang="en-US" sz="3200" dirty="0" err="1">
                <a:latin typeface="+mj-lt"/>
              </a:rPr>
              <a:t>LexingtonDI</a:t>
            </a:r>
            <a:r>
              <a:rPr lang="en-US" sz="3200" dirty="0"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2161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09600"/>
            <a:ext cx="2959100" cy="366713"/>
          </a:xfrm>
          <a:effectLst>
            <a:outerShdw dist="127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b="1" smtClean="0">
                <a:effectLst/>
              </a:rPr>
              <a:t>Overview</a:t>
            </a:r>
            <a:endParaRPr lang="en-US" altLang="en-US" sz="32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1274763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/>
              <a:t>What is Destination ImagiNation</a:t>
            </a:r>
            <a:r>
              <a:rPr lang="en-US" altLang="en-US" sz="2000" b="1" baseline="40000" smtClean="0"/>
              <a:t>®</a:t>
            </a:r>
            <a:r>
              <a:rPr lang="en-US" altLang="en-US" sz="2800" b="1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Philosophy and goals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Who we are (local, state and international volunteers)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Program structure</a:t>
            </a:r>
          </a:p>
          <a:p>
            <a:pPr lvl="1">
              <a:lnSpc>
                <a:spcPct val="4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Who is eligible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A typical year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Parents’ roles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Reasons to be a     	 Destination ImagiNation</a:t>
            </a:r>
            <a:r>
              <a:rPr lang="en-US" altLang="en-US" sz="2000" b="1" baseline="40000" smtClean="0"/>
              <a:t>®</a:t>
            </a:r>
            <a:r>
              <a:rPr lang="en-US" altLang="en-US" sz="2800" b="1" smtClean="0"/>
              <a:t> Team Manager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352800" y="6445250"/>
            <a:ext cx="581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Who we are, why we do it, and why the kids have fun!</a:t>
            </a:r>
            <a:endParaRPr lang="en-US" altLang="en-US" sz="1800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18795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8800"/>
            <a:ext cx="7823200" cy="5842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400" b="1" smtClean="0">
                <a:effectLst/>
              </a:rPr>
              <a:t>Destination ImagiNation</a:t>
            </a:r>
            <a:r>
              <a:rPr lang="en-US" altLang="en-US" baseline="50000" smtClean="0">
                <a:effectLst/>
              </a:rPr>
              <a:t>®</a:t>
            </a:r>
            <a:r>
              <a:rPr lang="en-US" altLang="en-US" sz="4400" b="1" smtClean="0">
                <a:effectLst/>
              </a:rPr>
              <a:t> is . . .</a:t>
            </a:r>
            <a:endParaRPr lang="en-US" altLang="en-US" smtClean="0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932863" y="6467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endParaRPr lang="en-US" altLang="en-US" sz="1800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200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b="1" smtClean="0"/>
              <a:t>a non-profit corporation supported by International Affiliates throughout the world who work together to offer the world’s largest kid-powered &amp; team-driven creative problem-solving program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647950" y="6445250"/>
            <a:ext cx="6469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...in which the kids have fun, and learn without realizing it!</a:t>
            </a:r>
            <a:r>
              <a:rPr lang="en-US" altLang="en-US" sz="18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1662113" cy="1905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14725"/>
            <a:ext cx="2438400" cy="1819275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lum bright="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1600"/>
            <a:ext cx="2743200" cy="1879600"/>
          </a:xfrm>
          <a:prstGeom prst="rect">
            <a:avLst/>
          </a:prstGeom>
          <a:noFill/>
          <a:ln w="76200">
            <a:solidFill>
              <a:srgbClr val="AAD67D"/>
            </a:solidFill>
            <a:miter lim="800000"/>
            <a:headEnd/>
            <a:tailEnd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97" y="59516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9400"/>
            <a:ext cx="6413500" cy="1192213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4000" b="1" dirty="0" smtClean="0">
                <a:effectLst/>
              </a:rPr>
              <a:t>Destination </a:t>
            </a:r>
            <a:r>
              <a:rPr lang="en-US" altLang="en-US" sz="4000" b="1" dirty="0" err="1" smtClean="0">
                <a:effectLst/>
              </a:rPr>
              <a:t>ImagiNation</a:t>
            </a:r>
            <a:r>
              <a:rPr lang="en-US" altLang="en-US" baseline="40000" dirty="0" smtClean="0">
                <a:effectLst/>
              </a:rPr>
              <a:t>®</a:t>
            </a:r>
            <a:r>
              <a:rPr lang="en-US" altLang="en-US" sz="4000" b="1" dirty="0" smtClean="0">
                <a:effectLst/>
              </a:rPr>
              <a:t> </a:t>
            </a:r>
            <a:br>
              <a:rPr lang="en-US" altLang="en-US" sz="4000" b="1" dirty="0" smtClean="0">
                <a:effectLst/>
              </a:rPr>
            </a:br>
            <a:r>
              <a:rPr lang="en-US" altLang="en-US" sz="4000" b="1" dirty="0" smtClean="0">
                <a:effectLst/>
              </a:rPr>
              <a:t>teaches...</a:t>
            </a:r>
            <a:endParaRPr lang="en-US" altLang="en-US" dirty="0" smtClean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425700" y="6419850"/>
            <a:ext cx="648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Total Team-generated Solution without adult “interference”</a:t>
            </a:r>
            <a:endParaRPr lang="en-US" altLang="en-US" sz="1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60600" y="1143000"/>
            <a:ext cx="6553200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270E5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b="1" smtClean="0"/>
              <a:t>Creative problem-solving</a:t>
            </a:r>
            <a:endParaRPr lang="en-US" altLang="en-US" smtClean="0"/>
          </a:p>
          <a:p>
            <a:pPr lvl="1">
              <a:lnSpc>
                <a:spcPct val="90000"/>
              </a:lnSpc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b="1" smtClean="0"/>
              <a:t>Teamwork</a:t>
            </a:r>
            <a:r>
              <a:rPr lang="en-US" altLang="en-US" smtClean="0"/>
              <a:t> to solve a complex challenge</a:t>
            </a:r>
          </a:p>
          <a:p>
            <a:pPr marL="1089025" lvl="2" indent="-231775">
              <a:lnSpc>
                <a:spcPct val="90000"/>
              </a:lnSpc>
            </a:pPr>
            <a:r>
              <a:rPr lang="en-US" altLang="en-US" sz="2800" smtClean="0"/>
              <a:t>No single answer (open-ended Challenges)</a:t>
            </a:r>
          </a:p>
          <a:p>
            <a:pPr marL="1089025" lvl="2" indent="-231775">
              <a:lnSpc>
                <a:spcPct val="90000"/>
              </a:lnSpc>
            </a:pPr>
            <a:r>
              <a:rPr lang="en-US" altLang="en-US" sz="2800" smtClean="0"/>
              <a:t>Balance time, budget, creative ideas</a:t>
            </a:r>
          </a:p>
          <a:p>
            <a:pPr lvl="1">
              <a:lnSpc>
                <a:spcPct val="90000"/>
              </a:lnSpc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b="1" smtClean="0"/>
              <a:t>Presentation skills</a:t>
            </a:r>
            <a:r>
              <a:rPr lang="en-US" altLang="en-US" smtClean="0"/>
              <a:t> 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828800"/>
            <a:ext cx="1960562" cy="1274763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8980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1888"/>
            <a:ext cx="1828800" cy="1366837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>
            <a:outerShdw dist="8980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692400" y="4876800"/>
            <a:ext cx="614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Palamino" pitchFamily="2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Palamino" pitchFamily="2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Palamin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Palamino" pitchFamily="2" charset="0"/>
              </a:defRPr>
            </a:lvl9pPr>
          </a:lstStyle>
          <a:p>
            <a:r>
              <a:rPr lang="en-US" altLang="en-US" sz="2800" b="0" dirty="0">
                <a:latin typeface="Times New Roman" pitchFamily="18" charset="0"/>
              </a:rPr>
              <a:t>All in a</a:t>
            </a:r>
            <a:r>
              <a:rPr lang="en-US" altLang="en-US" sz="2800" dirty="0">
                <a:latin typeface="Times New Roman" pitchFamily="18" charset="0"/>
              </a:rPr>
              <a:t> supportive environment</a:t>
            </a:r>
            <a:r>
              <a:rPr lang="en-US" altLang="en-US" sz="2800" b="0" dirty="0">
                <a:latin typeface="Times New Roman" pitchFamily="18" charset="0"/>
              </a:rPr>
              <a:t> where  </a:t>
            </a:r>
            <a:r>
              <a:rPr lang="en-US" altLang="en-US" sz="2800" b="0" u="sng" dirty="0">
                <a:latin typeface="Times New Roman" pitchFamily="18" charset="0"/>
              </a:rPr>
              <a:t>all</a:t>
            </a:r>
            <a:r>
              <a:rPr lang="en-US" altLang="en-US" sz="2800" b="0" dirty="0">
                <a:latin typeface="Times New Roman" pitchFamily="18" charset="0"/>
              </a:rPr>
              <a:t> ideas are </a:t>
            </a:r>
            <a:r>
              <a:rPr lang="en-US" altLang="en-US" sz="2800" b="0" u="sng" dirty="0">
                <a:latin typeface="Times New Roman" pitchFamily="18" charset="0"/>
              </a:rPr>
              <a:t>team-generated</a:t>
            </a:r>
            <a:r>
              <a:rPr lang="en-US" altLang="en-US" sz="2800" b="0" dirty="0">
                <a:latin typeface="Times New Roman" pitchFamily="18" charset="0"/>
              </a:rPr>
              <a:t> so that team members have ownership of the solution.</a:t>
            </a:r>
            <a:endParaRPr lang="en-US" altLang="en-US" sz="2800" b="0" dirty="0"/>
          </a:p>
        </p:txBody>
      </p:sp>
      <p:sp>
        <p:nvSpPr>
          <p:cNvPr id="8" name="Rectangle 7"/>
          <p:cNvSpPr/>
          <p:nvPr/>
        </p:nvSpPr>
        <p:spPr>
          <a:xfrm>
            <a:off x="52097" y="59516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6731000" cy="1130300"/>
          </a:xfrm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4000" b="1" smtClean="0">
                <a:effectLst/>
              </a:rPr>
              <a:t>Destination ImagiNation</a:t>
            </a:r>
            <a:r>
              <a:rPr lang="en-US" altLang="en-US" baseline="40000" smtClean="0">
                <a:effectLst/>
              </a:rPr>
              <a:t>® </a:t>
            </a:r>
            <a:r>
              <a:rPr lang="en-US" altLang="en-US" sz="4000" baseline="40000" smtClean="0">
                <a:effectLst/>
              </a:rPr>
              <a:t> </a:t>
            </a:r>
            <a:br>
              <a:rPr lang="en-US" altLang="en-US" sz="4000" baseline="40000" smtClean="0">
                <a:effectLst/>
              </a:rPr>
            </a:br>
            <a:r>
              <a:rPr lang="en-US" altLang="en-US" sz="4000" b="1" smtClean="0">
                <a:effectLst/>
              </a:rPr>
              <a:t>Program Structure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397000"/>
            <a:ext cx="6867525" cy="4114800"/>
          </a:xfrm>
        </p:spPr>
        <p:txBody>
          <a:bodyPr/>
          <a:lstStyle/>
          <a:p>
            <a:pPr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sz="2400" dirty="0" smtClean="0">
                <a:solidFill>
                  <a:schemeClr val="tx1"/>
                </a:solidFill>
              </a:rPr>
              <a:t>Teams form in the fall (5-7 participants)</a:t>
            </a:r>
          </a:p>
          <a:p>
            <a:pPr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sz="2400" dirty="0" smtClean="0">
                <a:solidFill>
                  <a:schemeClr val="tx1"/>
                </a:solidFill>
              </a:rPr>
              <a:t>Throughout the program year, they work as a team to solve a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Team Challenge</a:t>
            </a:r>
            <a:r>
              <a:rPr lang="en-US" altLang="en-US" sz="2400" dirty="0" smtClean="0">
                <a:solidFill>
                  <a:schemeClr val="tx1"/>
                </a:solidFill>
              </a:rPr>
              <a:t> as well as learn the techniques of brainstorming and instant problem-solving through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Instant Challenges</a:t>
            </a:r>
            <a:r>
              <a:rPr lang="en-US" altLang="en-US" sz="2400" dirty="0" smtClean="0">
                <a:solidFill>
                  <a:schemeClr val="tx1"/>
                </a:solidFill>
              </a:rPr>
              <a:t> and the use of </a:t>
            </a:r>
            <a:r>
              <a:rPr lang="en-US" altLang="en-US" sz="2400" b="1" dirty="0" err="1" smtClean="0">
                <a:solidFill>
                  <a:srgbClr val="CC0099"/>
                </a:solidFill>
              </a:rPr>
              <a:t>Improv</a:t>
            </a:r>
            <a:r>
              <a:rPr lang="en-US" altLang="en-US" sz="2400" b="1" dirty="0" smtClean="0">
                <a:solidFill>
                  <a:srgbClr val="CC0099"/>
                </a:solidFill>
              </a:rPr>
              <a:t> items</a:t>
            </a:r>
          </a:p>
          <a:p>
            <a:pPr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sz="2400" dirty="0" smtClean="0">
                <a:solidFill>
                  <a:schemeClr val="tx1"/>
                </a:solidFill>
              </a:rPr>
              <a:t>What they learn during this process are the tangible rewards of the program </a:t>
            </a:r>
          </a:p>
          <a:p>
            <a:pPr>
              <a:buClr>
                <a:srgbClr val="270D57"/>
              </a:buClr>
              <a:buSzPct val="75000"/>
              <a:buFont typeface="Wingdings" pitchFamily="2" charset="2"/>
              <a:buChar char="n"/>
            </a:pPr>
            <a:r>
              <a:rPr lang="en-US" altLang="en-US" sz="2400" dirty="0" smtClean="0">
                <a:solidFill>
                  <a:schemeClr val="tx1"/>
                </a:solidFill>
              </a:rPr>
              <a:t>Culmination of their work is showcased at Destination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ImagiNation</a:t>
            </a:r>
            <a:r>
              <a:rPr lang="en-US" altLang="en-US" sz="1800" baseline="40000" dirty="0" smtClean="0">
                <a:solidFill>
                  <a:schemeClr val="tx1"/>
                </a:solidFill>
              </a:rPr>
              <a:t>®</a:t>
            </a:r>
            <a:r>
              <a:rPr lang="en-US" altLang="en-US" sz="2400" dirty="0" smtClean="0">
                <a:solidFill>
                  <a:schemeClr val="tx1"/>
                </a:solidFill>
              </a:rPr>
              <a:t> tournaments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CC0099"/>
                </a:solidFill>
              </a:rPr>
              <a:t>Regional Tournaments, 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olidFill>
                  <a:srgbClr val="CC0099"/>
                </a:solidFill>
              </a:rPr>
              <a:t>    State Tournaments, and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olidFill>
                  <a:srgbClr val="CC0099"/>
                </a:solidFill>
              </a:rPr>
              <a:t>    Destination </a:t>
            </a:r>
            <a:r>
              <a:rPr lang="en-US" altLang="en-US" sz="2000" dirty="0" err="1" smtClean="0">
                <a:solidFill>
                  <a:srgbClr val="CC0099"/>
                </a:solidFill>
              </a:rPr>
              <a:t>ImagiNation</a:t>
            </a:r>
            <a:r>
              <a:rPr lang="en-US" altLang="en-US" sz="1600" baseline="40000" dirty="0" smtClean="0">
                <a:solidFill>
                  <a:srgbClr val="CC0099"/>
                </a:solidFill>
              </a:rPr>
              <a:t>®</a:t>
            </a:r>
            <a:r>
              <a:rPr lang="en-US" altLang="en-US" sz="2000" dirty="0" smtClean="0">
                <a:solidFill>
                  <a:srgbClr val="CC0099"/>
                </a:solidFill>
              </a:rPr>
              <a:t> Global Finals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93938" y="6445250"/>
            <a:ext cx="682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Tournaments are incredible expositions of the team’s creativity</a:t>
            </a:r>
            <a:r>
              <a:rPr lang="en-US" altLang="en-US" sz="18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4286250"/>
            <a:ext cx="2370138" cy="1778000"/>
          </a:xfrm>
          <a:prstGeom prst="rect">
            <a:avLst/>
          </a:prstGeom>
          <a:noFill/>
          <a:ln w="76200">
            <a:solidFill>
              <a:srgbClr val="AAD6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993900" y="6445250"/>
            <a:ext cx="712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Instant Challenges teach our kids to think quickly with confidence</a:t>
            </a:r>
            <a:endParaRPr lang="en-US" altLang="en-US" sz="18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1400" y="1727200"/>
            <a:ext cx="71628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	</a:t>
            </a:r>
            <a:r>
              <a:rPr lang="en-US" altLang="en-US" sz="2400" smtClean="0">
                <a:solidFill>
                  <a:schemeClr val="tx1"/>
                </a:solidFill>
              </a:rPr>
              <a:t>Instant Challenges teach participants to take what life is handing them moment to moment. These Challenges spark and quickly capture the team members’ wild imaginations by requiring them to solve a challenge quickly and decisively. </a:t>
            </a:r>
            <a:endParaRPr lang="en-US" altLang="en-US" smtClean="0">
              <a:solidFill>
                <a:schemeClr val="tx1"/>
              </a:solidFill>
              <a:latin typeface="Verdana Ref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09600" y="508000"/>
            <a:ext cx="6578600" cy="8382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4000" smtClean="0">
                <a:effectLst/>
              </a:rPr>
              <a:t>Destination ImagiNation</a:t>
            </a:r>
            <a:r>
              <a:rPr lang="en-US" altLang="en-US" b="0" baseline="40000" smtClean="0">
                <a:effectLst/>
              </a:rPr>
              <a:t>®</a:t>
            </a:r>
            <a:r>
              <a:rPr lang="en-US" altLang="en-US" sz="3200" baseline="40000" smtClean="0">
                <a:effectLst/>
              </a:rPr>
              <a:t>  </a:t>
            </a:r>
            <a:r>
              <a:rPr lang="en-US" altLang="en-US" sz="3200" smtClean="0">
                <a:effectLst/>
              </a:rPr>
              <a:t/>
            </a:r>
            <a:br>
              <a:rPr lang="en-US" altLang="en-US" sz="3200" smtClean="0">
                <a:effectLst/>
              </a:rPr>
            </a:br>
            <a:r>
              <a:rPr lang="en-US" altLang="en-US" sz="4000" smtClean="0">
                <a:effectLst/>
              </a:rPr>
              <a:t>Program - Instant Challenge</a:t>
            </a:r>
            <a:endParaRPr lang="en-US" altLang="en-US" b="0" smtClean="0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lum bright="1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849688"/>
            <a:ext cx="3265487" cy="2301875"/>
          </a:xfrm>
          <a:prstGeom prst="rect">
            <a:avLst/>
          </a:prstGeom>
          <a:noFill/>
          <a:ln w="76200">
            <a:solidFill>
              <a:srgbClr val="AAD67D"/>
            </a:solidFill>
            <a:miter lim="800000"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940175"/>
            <a:ext cx="2770188" cy="2151063"/>
          </a:xfrm>
          <a:prstGeom prst="rect">
            <a:avLst/>
          </a:prstGeom>
          <a:noFill/>
          <a:ln w="76200">
            <a:solidFill>
              <a:srgbClr val="D30B26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7-Point Star 1"/>
          <p:cNvSpPr/>
          <p:nvPr/>
        </p:nvSpPr>
        <p:spPr bwMode="auto">
          <a:xfrm>
            <a:off x="757646" y="6113417"/>
            <a:ext cx="1280160" cy="627017"/>
          </a:xfrm>
          <a:prstGeom prst="star7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mino" pitchFamily="2" charset="0"/>
              </a:rPr>
              <a:t>Video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68575" y="1992313"/>
            <a:ext cx="62833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	</a:t>
            </a:r>
            <a:r>
              <a:rPr lang="en-US" altLang="en-US" sz="2400" smtClean="0">
                <a:solidFill>
                  <a:schemeClr val="tx1"/>
                </a:solidFill>
              </a:rPr>
              <a:t>Teams use art, technology and performance as they tackle one of the five Team Challenges. The Team Challenge solution can take from several weeks to several months to develop. </a:t>
            </a:r>
          </a:p>
          <a:p>
            <a:pPr>
              <a:lnSpc>
                <a:spcPct val="30000"/>
              </a:lnSpc>
              <a:buFontTx/>
              <a:buNone/>
            </a:pPr>
            <a:endParaRPr lang="en-US" altLang="en-US" sz="24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tx1"/>
                </a:solidFill>
              </a:rPr>
              <a:t>	The teams must do the research and experimentation needed to solve every aspect of the Team Challenge and develop a performance-based presentation demonstrating the team’s solution.</a:t>
            </a:r>
            <a:r>
              <a:rPr lang="en-US" altLang="en-US" sz="2400" smtClean="0">
                <a:solidFill>
                  <a:schemeClr val="tx1"/>
                </a:solidFill>
                <a:latin typeface="Verdana Ref" pitchFamily="34" charset="0"/>
              </a:rPr>
              <a:t> 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932238" y="6445250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Teams work together to solve complex problems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08000" y="317500"/>
            <a:ext cx="6248400" cy="10541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4000" smtClean="0">
                <a:effectLst/>
              </a:rPr>
              <a:t>Destination ImagiNation</a:t>
            </a:r>
            <a:r>
              <a:rPr lang="en-US" altLang="en-US" b="0" baseline="40000" smtClean="0">
                <a:effectLst/>
              </a:rPr>
              <a:t>®</a:t>
            </a:r>
            <a:r>
              <a:rPr lang="en-US" altLang="en-US" sz="4000" smtClean="0">
                <a:effectLst/>
              </a:rPr>
              <a:t> </a:t>
            </a:r>
            <a:br>
              <a:rPr lang="en-US" altLang="en-US" sz="4000" smtClean="0">
                <a:effectLst/>
              </a:rPr>
            </a:br>
            <a:r>
              <a:rPr lang="en-US" altLang="en-US" sz="4000" smtClean="0">
                <a:effectLst/>
              </a:rPr>
              <a:t>Program - Team Challenge</a:t>
            </a:r>
            <a:endParaRPr lang="en-US" altLang="en-US" b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5280025"/>
            <a:ext cx="2133600" cy="1112838"/>
          </a:xfrm>
          <a:prstGeom prst="rect">
            <a:avLst/>
          </a:prstGeom>
          <a:noFill/>
          <a:ln w="57150">
            <a:solidFill>
              <a:srgbClr val="AAD67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01825"/>
            <a:ext cx="2728913" cy="1593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986213"/>
            <a:ext cx="1989137" cy="1490662"/>
          </a:xfrm>
          <a:prstGeom prst="rect">
            <a:avLst/>
          </a:prstGeom>
          <a:noFill/>
          <a:ln w="57150">
            <a:solidFill>
              <a:srgbClr val="CB04D6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sz="quarter" idx="12"/>
          </p:nvPr>
        </p:nvSpPr>
        <p:spPr bwMode="auto">
          <a:xfrm>
            <a:off x="455614" y="359834"/>
            <a:ext cx="7762875" cy="5249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  <a:cs typeface="Helvetica" charset="0"/>
              </a:rPr>
              <a:t>Team Challenge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5614" y="884767"/>
            <a:ext cx="7762875" cy="2624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17411" name="Text Placeholder 4"/>
          <p:cNvSpPr txBox="1">
            <a:spLocks/>
          </p:cNvSpPr>
          <p:nvPr/>
        </p:nvSpPr>
        <p:spPr bwMode="auto">
          <a:xfrm>
            <a:off x="468676" y="4568856"/>
            <a:ext cx="8096250" cy="20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600">
                <a:solidFill>
                  <a:srgbClr val="707071"/>
                </a:solidFill>
              </a:rPr>
              <a:t>There are seven new Challenges to choose from each year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600">
                <a:solidFill>
                  <a:srgbClr val="707071"/>
                </a:solidFill>
              </a:rPr>
              <a:t>Each of the Challenges is developed by a team of educators and subject matter experts</a:t>
            </a:r>
          </a:p>
        </p:txBody>
      </p:sp>
      <p:pic>
        <p:nvPicPr>
          <p:cNvPr id="17412" name="Picture 6" descr="7 Challenge Icon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036234"/>
            <a:ext cx="8145462" cy="20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95168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7-Point Star 6"/>
          <p:cNvSpPr/>
          <p:nvPr/>
        </p:nvSpPr>
        <p:spPr bwMode="auto">
          <a:xfrm>
            <a:off x="822961" y="6048102"/>
            <a:ext cx="1280160" cy="627017"/>
          </a:xfrm>
          <a:prstGeom prst="star7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mino" pitchFamily="2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6595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111111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min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mino" pitchFamily="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957</Words>
  <Application>Microsoft Macintosh PowerPoint</Application>
  <PresentationFormat>On-screen Show (4:3)</PresentationFormat>
  <Paragraphs>215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Helvetica</vt:lpstr>
      <vt:lpstr>ＭＳ Ｐゴシック</vt:lpstr>
      <vt:lpstr>Palamino</vt:lpstr>
      <vt:lpstr>Times</vt:lpstr>
      <vt:lpstr>Times New Roman</vt:lpstr>
      <vt:lpstr>Verdana Ref</vt:lpstr>
      <vt:lpstr>Wingdings</vt:lpstr>
      <vt:lpstr>Blank</vt:lpstr>
      <vt:lpstr>PowerPoint Presentation</vt:lpstr>
      <vt:lpstr>PowerPoint Presentation</vt:lpstr>
      <vt:lpstr>Overview</vt:lpstr>
      <vt:lpstr>Destination ImagiNation® is . . .</vt:lpstr>
      <vt:lpstr>Destination ImagiNation®  teaches...</vt:lpstr>
      <vt:lpstr>Destination ImagiNation®   Program Structure</vt:lpstr>
      <vt:lpstr>PowerPoint Presentation</vt:lpstr>
      <vt:lpstr>PowerPoint Presentation</vt:lpstr>
      <vt:lpstr>PowerPoint Presentation</vt:lpstr>
      <vt:lpstr>The Interference Rule</vt:lpstr>
      <vt:lpstr>Participant Eligibility</vt:lpstr>
      <vt:lpstr>What’s Expected of Participants</vt:lpstr>
      <vt:lpstr>Destination ImagiNation®  Typical Year</vt:lpstr>
      <vt:lpstr>Skill Development</vt:lpstr>
      <vt:lpstr>Rough Schedule</vt:lpstr>
      <vt:lpstr>Team Formation</vt:lpstr>
      <vt:lpstr>PowerPoint Presentation</vt:lpstr>
      <vt:lpstr>Volunteer/Parent Roles</vt:lpstr>
      <vt:lpstr>Ten Reasons to be a  Destination ImagiNation® Team Manager</vt:lpstr>
      <vt:lpstr>Bonus Reasons to be a  Destination ImagiNation® Team Manager</vt:lpstr>
      <vt:lpstr>PowerPoint Presentation</vt:lpstr>
      <vt:lpstr>PowerPoint Presentation</vt:lpstr>
    </vt:vector>
  </TitlesOfParts>
  <Company>Titan Systems Corp: AAEC Division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Tom</dc:creator>
  <cp:lastModifiedBy>Gil Benghiat</cp:lastModifiedBy>
  <cp:revision>99</cp:revision>
  <dcterms:created xsi:type="dcterms:W3CDTF">2002-08-20T17:21:34Z</dcterms:created>
  <dcterms:modified xsi:type="dcterms:W3CDTF">2016-10-28T03:51:46Z</dcterms:modified>
</cp:coreProperties>
</file>